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Advent Pro SemiBold"/>
      <p:regular r:id="rId16"/>
      <p:bold r:id="rId17"/>
      <p:italic r:id="rId18"/>
      <p:boldItalic r:id="rId19"/>
    </p:embeddedFont>
    <p:embeddedFont>
      <p:font typeface="Lobster"/>
      <p:regular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Fira Sans Condensed Medium"/>
      <p:regular r:id="rId25"/>
      <p:bold r:id="rId26"/>
      <p:italic r:id="rId27"/>
      <p:boldItalic r:id="rId28"/>
    </p:embeddedFont>
    <p:embeddedFont>
      <p:font typeface="Century Gothic"/>
      <p:regular r:id="rId29"/>
      <p:bold r:id="rId30"/>
      <p:italic r:id="rId31"/>
      <p:boldItalic r:id="rId32"/>
    </p:embeddedFont>
    <p:embeddedFont>
      <p:font typeface="Nuni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bster-regular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CondensedMedium-bold.fntdata"/><Relationship Id="rId25" Type="http://schemas.openxmlformats.org/officeDocument/2006/relationships/font" Target="fonts/FiraSansCondensedMedium-regular.fntdata"/><Relationship Id="rId28" Type="http://schemas.openxmlformats.org/officeDocument/2006/relationships/font" Target="fonts/FiraSansCondensedMedium-boldItalic.fntdata"/><Relationship Id="rId27" Type="http://schemas.openxmlformats.org/officeDocument/2006/relationships/font" Target="fonts/FiraSansCondensed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33" Type="http://schemas.openxmlformats.org/officeDocument/2006/relationships/font" Target="fonts/NunitoSans-regular.fntdata"/><Relationship Id="rId10" Type="http://schemas.openxmlformats.org/officeDocument/2006/relationships/slide" Target="slides/slide4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35" Type="http://schemas.openxmlformats.org/officeDocument/2006/relationships/font" Target="fonts/NunitoSans-italic.fntdata"/><Relationship Id="rId12" Type="http://schemas.openxmlformats.org/officeDocument/2006/relationships/slide" Target="slides/slide6.xml"/><Relationship Id="rId34" Type="http://schemas.openxmlformats.org/officeDocument/2006/relationships/font" Target="fonts/Nunito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NunitoSans-boldItalic.fntdata"/><Relationship Id="rId17" Type="http://schemas.openxmlformats.org/officeDocument/2006/relationships/font" Target="fonts/AdventProSemiBold-bold.fntdata"/><Relationship Id="rId16" Type="http://schemas.openxmlformats.org/officeDocument/2006/relationships/font" Target="fonts/AdventProSemiBold-regular.fntdata"/><Relationship Id="rId19" Type="http://schemas.openxmlformats.org/officeDocument/2006/relationships/font" Target="fonts/AdventProSemiBold-boldItalic.fntdata"/><Relationship Id="rId18" Type="http://schemas.openxmlformats.org/officeDocument/2006/relationships/font" Target="fonts/AdventPro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1f39964c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071f39964c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7c6b45df2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7c6b45df2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16d64c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16d64c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f816d64c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f816d64c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f816d64c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4f816d64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f816d64c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f816d64c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f816d64c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f816d64c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f816d64c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f816d64c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f816d64c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f816d64c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s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horizontal image">
  <p:cSld name="Two Content Blocks + Pictur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Row list + image">
  <p:cSld name="Two Content Blocks + Picture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list">
  <p:cSld name="Two Content Blocks + Picture_2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3" type="subTitle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4" type="body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5" type="subTitle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6" type="body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7" type="subTitle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8" type="body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list">
  <p:cSld name="Two Content Blocks + Picture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20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3" type="subTitle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4" type="body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Navy" type="secHead">
  <p:cSld name="SECTION_HEADER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oss">
  <p:cSld name="Section Header Moss"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Sea Green">
  <p:cSld name="Section Header Sea Green">
    <p:bg>
      <p:bgPr>
        <a:solidFill>
          <a:schemeClr val="accent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3" name="Google Shape;113;p23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Coral">
  <p:cSld name="Section Header Coral">
    <p:bg>
      <p:bgPr>
        <a:solidFill>
          <a:schemeClr val="accent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old">
  <p:cSld name="Section Header Gold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b="1" i="0" sz="2700" u="none" cap="none" strike="noStrik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qua 1">
  <p:cSld name="Section Header Aqua_1">
    <p:bg>
      <p:bgPr>
        <a:solidFill>
          <a:schemeClr val="accen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/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1" name="Google Shape;141;p28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47" name="Google Shape;147;p2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50" name="Google Shape;150;p2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2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53" name="Google Shape;153;p2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8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3" name="Google Shape;173;p3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30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78" name="Google Shape;178;p3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30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2" name="Google Shape;182;p3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30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85" name="Google Shape;185;p3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30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194" name="Google Shape;194;p31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08" name="Google Shape;208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09" name="Google Shape;209;p3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33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50" name="Google Shape;250;p33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55" name="Google Shape;255;p3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3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34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68" name="Google Shape;268;p3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34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75" name="Google Shape;275;p3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78" name="Google Shape;278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81" name="Google Shape;281;p34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4" name="Google Shape;284;p3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89" name="Google Shape;289;p3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94" name="Google Shape;294;p3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97" name="Google Shape;297;p3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4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301" name="Google Shape;301;p3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304" name="Google Shape;304;p34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4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307" name="Google Shape;307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35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35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21" name="Google Shape;321;p3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4" name="Google Shape;334;p3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3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3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39" name="Google Shape;339;p3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3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3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5" name="Google Shape;345;p3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6" name="Google Shape;356;p3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7" name="Google Shape;357;p3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2" name="Google Shape;362;p3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8" name="Google Shape;368;p38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38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375" name="Google Shape;375;p3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380" name="Google Shape;380;p3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3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386" name="Google Shape;386;p3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3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397" name="Google Shape;397;p3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3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3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0" name="Google Shape;410;p39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21" name="Google Shape;421;p39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2" name="Google Shape;422;p39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39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24" name="Google Shape;424;p39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5" name="Google Shape;425;p39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27" name="Google Shape;427;p39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28" name="Google Shape;428;p39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>
            <p:ph idx="1" type="body"/>
          </p:nvPr>
        </p:nvSpPr>
        <p:spPr>
          <a:xfrm>
            <a:off x="450001" y="843558"/>
            <a:ext cx="82626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7190" lvl="0" marL="457200" rtl="0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340"/>
              <a:buChar char="●"/>
              <a:defRPr sz="19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cxnSp>
        <p:nvCxnSpPr>
          <p:cNvPr id="436" name="Google Shape;436;p41"/>
          <p:cNvCxnSpPr/>
          <p:nvPr/>
        </p:nvCxnSpPr>
        <p:spPr>
          <a:xfrm>
            <a:off x="0" y="675000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CF00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41"/>
          <p:cNvSpPr txBox="1"/>
          <p:nvPr>
            <p:ph type="title"/>
          </p:nvPr>
        </p:nvSpPr>
        <p:spPr>
          <a:xfrm>
            <a:off x="450000" y="87474"/>
            <a:ext cx="8226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86800" y="3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 flipH="1">
            <a:off x="-450000" y="0"/>
            <a:ext cx="900000" cy="675000"/>
          </a:xfrm>
          <a:prstGeom prst="chord">
            <a:avLst>
              <a:gd fmla="val 5395707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-180528" y="33468"/>
            <a:ext cx="5760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cxnSp>
        <p:nvCxnSpPr>
          <p:cNvPr id="441" name="Google Shape;441;p41"/>
          <p:cNvCxnSpPr>
            <a:stCxn id="439" idx="2"/>
          </p:cNvCxnSpPr>
          <p:nvPr/>
        </p:nvCxnSpPr>
        <p:spPr>
          <a:xfrm>
            <a:off x="-211" y="337500"/>
            <a:ext cx="450000" cy="0"/>
          </a:xfrm>
          <a:prstGeom prst="straightConnector1">
            <a:avLst/>
          </a:prstGeom>
          <a:noFill/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brary.ucsb.edu/sites/default/files/dls-n05-2021-dr-navy.pdf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re3data.org/search?query=environmental%20sciences&amp;countries%5B0%5D=USA&amp;page=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doi.org/10.5281/zenodo.147543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hyperlink" Target="https://doi.org/10.1017/eds.2022.12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doi.org/10.5061/dryad.pc866t1q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hyperlink" Target="https://doi.org/10.1038/s41597-022-01449-5" TargetMode="External"/><Relationship Id="rId6" Type="http://schemas.openxmlformats.org/officeDocument/2006/relationships/hyperlink" Target="https://doi.org/10.1038/s41597-022-01449-5" TargetMode="External"/><Relationship Id="rId7" Type="http://schemas.openxmlformats.org/officeDocument/2006/relationships/hyperlink" Target="http://umnlcc.cs.umn.edu/realsa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library.ucsb.edu/sites/default/files/dls_n4_pids_navy.pdf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docs.github.com/en/repositories/archiving-a-github-repository/referencing-and-citing-cont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ctrTitle"/>
          </p:nvPr>
        </p:nvSpPr>
        <p:spPr>
          <a:xfrm>
            <a:off x="1801300" y="1812400"/>
            <a:ext cx="6284400" cy="731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FCFC"/>
                </a:solidFill>
              </a:rPr>
              <a:t>Data Publication</a:t>
            </a:r>
            <a:endParaRPr sz="4300">
              <a:solidFill>
                <a:srgbClr val="FCFCFC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289450" y="3754650"/>
            <a:ext cx="44691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64000" spcFirstLastPara="1" rIns="64000" wrap="square" tIns="36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Renata Curty &amp; Greg Janée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Data Services, UCSB Library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rds@library.ucsb.edu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b="1" sz="1500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Week 10</a:t>
            </a:r>
            <a:endParaRPr b="1" sz="1500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366650" y="1211250"/>
            <a:ext cx="81780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Understand the importance of publishing research data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Identify and select appropriate approaches to data publication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Explain the role of persistent identifiers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b="1" sz="34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Publishing Data?</a:t>
            </a:r>
            <a:endParaRPr b="1" sz="34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525" y="1066475"/>
            <a:ext cx="3287350" cy="32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4805600" y="3910350"/>
            <a:ext cx="2691600" cy="6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Avenir"/>
                <a:ea typeface="Avenir"/>
                <a:cs typeface="Avenir"/>
                <a:sym typeface="Avenir"/>
              </a:rPr>
              <a:t>Accountability!</a:t>
            </a:r>
            <a:endParaRPr sz="2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4805600" y="2261800"/>
            <a:ext cx="19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Conditional Funding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945500" y="1361450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Citation Counts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4805600" y="3042700"/>
            <a:ext cx="21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Conditional Publication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0" name="Google Shape;470;p46"/>
          <p:cNvSpPr txBox="1"/>
          <p:nvPr/>
        </p:nvSpPr>
        <p:spPr>
          <a:xfrm>
            <a:off x="1001875" y="1861600"/>
            <a:ext cx="8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Prestige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731525" y="3042700"/>
            <a:ext cx="8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Visibility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663650" y="3633850"/>
            <a:ext cx="17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New Partnerships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550950" y="2451550"/>
            <a:ext cx="11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Promotion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any data!</a:t>
            </a:r>
            <a:endParaRPr b="1" sz="34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23" y="184125"/>
            <a:ext cx="3414973" cy="45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452325" y="1087775"/>
            <a:ext cx="4636200" cy="3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FAIR!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>
                <a:latin typeface="Avenir"/>
                <a:ea typeface="Avenir"/>
                <a:cs typeface="Avenir"/>
                <a:sym typeface="Avenir"/>
              </a:rPr>
              <a:t>Well-documented (README + metadata)</a:t>
            </a:r>
            <a:endParaRPr sz="2100"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>
                <a:latin typeface="Avenir"/>
                <a:ea typeface="Avenir"/>
                <a:cs typeface="Avenir"/>
                <a:sym typeface="Avenir"/>
              </a:rPr>
              <a:t>Open format</a:t>
            </a:r>
            <a:endParaRPr sz="2100"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>
                <a:latin typeface="Avenir"/>
                <a:ea typeface="Avenir"/>
                <a:cs typeface="Avenir"/>
                <a:sym typeface="Avenir"/>
              </a:rPr>
              <a:t>With link to the code if any</a:t>
            </a:r>
            <a:endParaRPr sz="2100"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>
                <a:latin typeface="Avenir"/>
                <a:ea typeface="Avenir"/>
                <a:cs typeface="Avenir"/>
                <a:sym typeface="Avenir"/>
              </a:rPr>
              <a:t>With a explicit license</a:t>
            </a:r>
            <a:endParaRPr sz="2100"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>
                <a:latin typeface="Avenir"/>
                <a:ea typeface="Avenir"/>
                <a:cs typeface="Avenir"/>
                <a:sym typeface="Avenir"/>
              </a:rPr>
              <a:t>With a persistent identifier</a:t>
            </a:r>
            <a:endParaRPr sz="2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Publishing your Data</a:t>
            </a:r>
            <a:endParaRPr b="1" sz="33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Google Shape;486;p48"/>
          <p:cNvSpPr txBox="1"/>
          <p:nvPr/>
        </p:nvSpPr>
        <p:spPr>
          <a:xfrm>
            <a:off x="399750" y="776950"/>
            <a:ext cx="5225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Avenir"/>
                <a:ea typeface="Avenir"/>
                <a:cs typeface="Avenir"/>
                <a:sym typeface="Avenir"/>
              </a:rPr>
              <a:t>Why a Data Repository?</a:t>
            </a:r>
            <a:endParaRPr b="1" i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lose data that’s in a public data repository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Public data repositories support understanding, reanalysis and reuse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Public data repositories facilitate discovery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Public data demonstrates rigor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Research with data in public data repositories attracts more citations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7" name="Google Shape;487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25" y="214600"/>
            <a:ext cx="3340750" cy="445432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8"/>
          <p:cNvSpPr txBox="1"/>
          <p:nvPr/>
        </p:nvSpPr>
        <p:spPr>
          <a:xfrm>
            <a:off x="526575" y="4519475"/>
            <a:ext cx="43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Disciplinary repo examples (US). 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4" name="Google Shape;494;p49"/>
          <p:cNvPicPr preferRelativeResize="0"/>
          <p:nvPr/>
        </p:nvPicPr>
        <p:blipFill rotWithShape="1">
          <a:blip r:embed="rId3">
            <a:alphaModFix/>
          </a:blip>
          <a:srcRect b="1066" l="0" r="0" t="1057"/>
          <a:stretch/>
        </p:blipFill>
        <p:spPr>
          <a:xfrm>
            <a:off x="2471400" y="128825"/>
            <a:ext cx="5398424" cy="4125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5" name="Google Shape;495;p49"/>
          <p:cNvSpPr txBox="1"/>
          <p:nvPr/>
        </p:nvSpPr>
        <p:spPr>
          <a:xfrm>
            <a:off x="224675" y="4483200"/>
            <a:ext cx="6798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Enabling FAIR Data Community, Ruth Duerr, Danie Kinkade, Michael Witt, &amp; Lynn Yarmey. (2018). </a:t>
            </a:r>
            <a:r>
              <a:rPr b="1" lang="en" sz="105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Data Repository Selection Decision Tree for Researchers in the Earth, Space, and Environmental Sciences.</a:t>
            </a:r>
            <a:r>
              <a:rPr lang="en" sz="105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 Zenodo. </a:t>
            </a: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https://doi.org/10.5281/zenodo.1475430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224675" y="1048050"/>
            <a:ext cx="1789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for</a:t>
            </a:r>
            <a:endParaRPr b="1" sz="2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ES&amp;ES</a:t>
            </a:r>
            <a:endParaRPr b="1" sz="2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Papers</a:t>
            </a:r>
            <a:endParaRPr b="1" sz="33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5087">
            <a:off x="7572989" y="29872"/>
            <a:ext cx="1546193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5" y="630575"/>
            <a:ext cx="3236478" cy="4136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4" name="Google Shape;504;p50"/>
          <p:cNvSpPr txBox="1"/>
          <p:nvPr/>
        </p:nvSpPr>
        <p:spPr>
          <a:xfrm>
            <a:off x="399750" y="4767475"/>
            <a:ext cx="387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 https://doi.org/10.1017/eds.2022.12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5" name="Google Shape;5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700" y="1619275"/>
            <a:ext cx="3821553" cy="2610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6" name="Google Shape;506;p50"/>
          <p:cNvSpPr txBox="1"/>
          <p:nvPr/>
        </p:nvSpPr>
        <p:spPr>
          <a:xfrm>
            <a:off x="4279650" y="4375800"/>
            <a:ext cx="373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https://doi.org/10.5061/dryad.pc866t1qd</a:t>
            </a:r>
            <a:endParaRPr sz="10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3908400" y="331600"/>
            <a:ext cx="2028900" cy="904800"/>
          </a:xfrm>
          <a:prstGeom prst="wedgeRoundRectCallout">
            <a:avLst>
              <a:gd fmla="val -6755" name="adj1"/>
              <a:gd fmla="val 50000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Cross-referenced, using persistent identifiers.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/>
        </p:nvSpPr>
        <p:spPr>
          <a:xfrm>
            <a:off x="400300" y="144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Another example</a:t>
            </a:r>
            <a:endParaRPr b="1" sz="34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 rotWithShape="1">
          <a:blip r:embed="rId3">
            <a:alphaModFix/>
          </a:blip>
          <a:srcRect b="0" l="0" r="37292" t="0"/>
          <a:stretch/>
        </p:blipFill>
        <p:spPr>
          <a:xfrm>
            <a:off x="476500" y="900150"/>
            <a:ext cx="3696024" cy="393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4" name="Google Shape;5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100" y="1745650"/>
            <a:ext cx="4244372" cy="2310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5" name="Google Shape;515;p51">
            <a:hlinkClick r:id="rId5"/>
          </p:cNvPr>
          <p:cNvSpPr txBox="1"/>
          <p:nvPr/>
        </p:nvSpPr>
        <p:spPr>
          <a:xfrm>
            <a:off x="380475" y="4838700"/>
            <a:ext cx="369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https://doi.org/10.1038/s41597-022-01449-5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6" name="Google Shape;516;p51"/>
          <p:cNvSpPr txBox="1"/>
          <p:nvPr/>
        </p:nvSpPr>
        <p:spPr>
          <a:xfrm>
            <a:off x="4463100" y="4128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http://umnlcc.cs.umn.edu/realsat/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Persistent Identifiers</a:t>
            </a:r>
            <a:endParaRPr b="1" sz="33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2" name="Google Shape;522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75" y="382625"/>
            <a:ext cx="3283676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2"/>
          <p:cNvSpPr txBox="1"/>
          <p:nvPr/>
        </p:nvSpPr>
        <p:spPr>
          <a:xfrm>
            <a:off x="494825" y="742875"/>
            <a:ext cx="49881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Most repositories will mint a PId to datasets!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Most journals will mint a PId for papers!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Some repos such as Zenodo and Figshare also create PIds for a variety of other scholarly digital objects (slides, images, code/software)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Released repos on GitHub are assigned a DOI via a Zenodo integration (</a:t>
            </a:r>
            <a:r>
              <a:rPr lang="en" sz="2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See</a:t>
            </a:r>
            <a:r>
              <a:rPr lang="en" sz="2000">
                <a:latin typeface="Avenir"/>
                <a:ea typeface="Avenir"/>
                <a:cs typeface="Avenir"/>
                <a:sym typeface="Avenir"/>
              </a:rPr>
              <a:t>)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